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9" r:id="rId2"/>
    <p:sldId id="305" r:id="rId3"/>
    <p:sldId id="306" r:id="rId4"/>
    <p:sldId id="271" r:id="rId5"/>
    <p:sldId id="272" r:id="rId6"/>
    <p:sldId id="273" r:id="rId7"/>
    <p:sldId id="274" r:id="rId8"/>
    <p:sldId id="275" r:id="rId9"/>
    <p:sldId id="276" r:id="rId10"/>
    <p:sldId id="277" r:id="rId11"/>
    <p:sldId id="278" r:id="rId12"/>
    <p:sldId id="287" r:id="rId13"/>
    <p:sldId id="285" r:id="rId14"/>
    <p:sldId id="279" r:id="rId15"/>
    <p:sldId id="284" r:id="rId16"/>
    <p:sldId id="283" r:id="rId17"/>
    <p:sldId id="282" r:id="rId18"/>
    <p:sldId id="280" r:id="rId19"/>
    <p:sldId id="281" r:id="rId20"/>
    <p:sldId id="307" r:id="rId21"/>
    <p:sldId id="297" r:id="rId22"/>
    <p:sldId id="2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4B5DBB0-EE7B-448A-A5D1-771BAFE07EC3}" type="datetimeFigureOut">
              <a:rPr lang="en-US" smtClean="0"/>
              <a:pPr/>
              <a:t>5/30/2022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CD12EC3-F247-4A8D-B0BB-261FB083A65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B5DBB0-EE7B-448A-A5D1-771BAFE07EC3}"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12EC3-F247-4A8D-B0BB-261FB083A65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B5DBB0-EE7B-448A-A5D1-771BAFE07EC3}"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12EC3-F247-4A8D-B0BB-261FB083A65B}"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B5DBB0-EE7B-448A-A5D1-771BAFE07EC3}"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12EC3-F247-4A8D-B0BB-261FB083A65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B5DBB0-EE7B-448A-A5D1-771BAFE07EC3}" type="datetimeFigureOut">
              <a:rPr lang="en-US" smtClean="0"/>
              <a:pPr/>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CD12EC3-F247-4A8D-B0BB-261FB083A6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B5DBB0-EE7B-448A-A5D1-771BAFE07EC3}" type="datetimeFigureOut">
              <a:rPr lang="en-US" smtClean="0"/>
              <a:pPr/>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12EC3-F247-4A8D-B0BB-261FB083A65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B5DBB0-EE7B-448A-A5D1-771BAFE07EC3}" type="datetimeFigureOut">
              <a:rPr lang="en-US" smtClean="0"/>
              <a:pPr/>
              <a:t>5/30/2022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12EC3-F247-4A8D-B0BB-261FB083A65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B5DBB0-EE7B-448A-A5D1-771BAFE07EC3}" type="datetimeFigureOut">
              <a:rPr lang="en-US" smtClean="0"/>
              <a:pPr/>
              <a:t>5/30/2022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12EC3-F247-4A8D-B0BB-261FB083A65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5DBB0-EE7B-448A-A5D1-771BAFE07EC3}" type="datetimeFigureOut">
              <a:rPr lang="en-US" smtClean="0"/>
              <a:pPr/>
              <a:t>5/30/2022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12EC3-F247-4A8D-B0BB-261FB083A65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B5DBB0-EE7B-448A-A5D1-771BAFE07EC3}" type="datetimeFigureOut">
              <a:rPr lang="en-US" smtClean="0"/>
              <a:pPr/>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12EC3-F247-4A8D-B0BB-261FB083A65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B5DBB0-EE7B-448A-A5D1-771BAFE07EC3}" type="datetimeFigureOut">
              <a:rPr lang="en-US" smtClean="0"/>
              <a:pPr/>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12EC3-F247-4A8D-B0BB-261FB083A65B}"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4B5DBB0-EE7B-448A-A5D1-771BAFE07EC3}" type="datetimeFigureOut">
              <a:rPr lang="en-US" smtClean="0"/>
              <a:pPr/>
              <a:t>5/30/2022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CD12EC3-F247-4A8D-B0BB-261FB083A6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PART II</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1612486"/>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Elastics : Elastic force is used to apply a forward traction on the upper arch.</a:t>
            </a:r>
          </a:p>
          <a:p>
            <a:pPr>
              <a:buNone/>
            </a:pPr>
            <a:r>
              <a:rPr lang="en-US" dirty="0" smtClean="0"/>
              <a:t>Intraoral appliances : The most common type of protraction device is a multi banded appliance with rigid wire.</a:t>
            </a:r>
          </a:p>
          <a:p>
            <a:pPr>
              <a:buNone/>
            </a:pPr>
            <a:r>
              <a:rPr lang="en-US" dirty="0" smtClean="0"/>
              <a:t>Metal Frame : The main component of a facemask assembly is the metal </a:t>
            </a:r>
            <a:r>
              <a:rPr lang="en-US" dirty="0" err="1" smtClean="0"/>
              <a:t>frame.It</a:t>
            </a:r>
            <a:r>
              <a:rPr lang="en-US" dirty="0" smtClean="0"/>
              <a:t> connects the various component such as </a:t>
            </a:r>
            <a:r>
              <a:rPr lang="en-US" dirty="0" err="1" smtClean="0"/>
              <a:t>chincup</a:t>
            </a:r>
            <a:r>
              <a:rPr lang="en-US" dirty="0" smtClean="0"/>
              <a:t> and forehead cap.</a:t>
            </a:r>
          </a:p>
          <a:p>
            <a:pPr>
              <a:buNone/>
            </a:pPr>
            <a:endParaRPr lang="en-U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endParaRPr lang="en-US" dirty="0"/>
          </a:p>
        </p:txBody>
      </p:sp>
      <p:sp>
        <p:nvSpPr>
          <p:cNvPr id="3" name="Content Placeholder 2"/>
          <p:cNvSpPr>
            <a:spLocks noGrp="1"/>
          </p:cNvSpPr>
          <p:nvPr>
            <p:ph idx="1"/>
          </p:nvPr>
        </p:nvSpPr>
        <p:spPr>
          <a:xfrm>
            <a:off x="457200" y="76200"/>
            <a:ext cx="8229600" cy="6248400"/>
          </a:xfrm>
        </p:spPr>
        <p:txBody>
          <a:bodyPr>
            <a:normAutofit lnSpcReduction="10000"/>
          </a:bodyPr>
          <a:lstStyle/>
          <a:p>
            <a:pPr>
              <a:buNone/>
            </a:pPr>
            <a:r>
              <a:rPr lang="en-US" b="1" dirty="0" smtClean="0"/>
              <a:t>Types of reverse pull headgear</a:t>
            </a:r>
          </a:p>
          <a:p>
            <a:pPr>
              <a:buNone/>
            </a:pPr>
            <a:r>
              <a:rPr lang="en-US" dirty="0" smtClean="0"/>
              <a:t>1.Protraction headgear by </a:t>
            </a:r>
            <a:r>
              <a:rPr lang="en-US" dirty="0" err="1" smtClean="0"/>
              <a:t>Hickham</a:t>
            </a:r>
            <a:r>
              <a:rPr lang="en-US" dirty="0" smtClean="0"/>
              <a:t>:</a:t>
            </a:r>
          </a:p>
          <a:p>
            <a:pPr>
              <a:buNone/>
            </a:pPr>
            <a:r>
              <a:rPr lang="en-US" dirty="0" smtClean="0"/>
              <a:t>Developed in the early 1960s this appliance uses the chin and top of the head  for anchorage .The </a:t>
            </a:r>
            <a:r>
              <a:rPr lang="en-US" dirty="0" err="1" smtClean="0"/>
              <a:t>folrce</a:t>
            </a:r>
            <a:r>
              <a:rPr lang="en-US" dirty="0" smtClean="0"/>
              <a:t> distribution as follows 15 % head 85 % </a:t>
            </a:r>
            <a:r>
              <a:rPr lang="en-US" dirty="0" err="1" smtClean="0"/>
              <a:t>chin.It</a:t>
            </a:r>
            <a:r>
              <a:rPr lang="en-US" dirty="0" smtClean="0"/>
              <a:t> consists of 2 short arms in front of the mouth to engage maxillary protraction elastics.</a:t>
            </a:r>
          </a:p>
          <a:p>
            <a:pPr>
              <a:buNone/>
            </a:pPr>
            <a:r>
              <a:rPr lang="en-US" dirty="0" smtClean="0"/>
              <a:t>2.Facemask </a:t>
            </a:r>
            <a:r>
              <a:rPr lang="en-US" dirty="0" err="1" smtClean="0"/>
              <a:t>olf</a:t>
            </a:r>
            <a:r>
              <a:rPr lang="en-US" dirty="0" smtClean="0"/>
              <a:t> </a:t>
            </a:r>
            <a:r>
              <a:rPr lang="en-US" dirty="0" err="1" smtClean="0"/>
              <a:t>Delaire</a:t>
            </a:r>
            <a:r>
              <a:rPr lang="en-US" dirty="0" smtClean="0"/>
              <a:t> : This was </a:t>
            </a:r>
            <a:r>
              <a:rPr lang="en-US" dirty="0" err="1" smtClean="0"/>
              <a:t>popularised</a:t>
            </a:r>
            <a:r>
              <a:rPr lang="en-US" dirty="0" smtClean="0"/>
              <a:t> by </a:t>
            </a:r>
            <a:r>
              <a:rPr lang="en-US" dirty="0" err="1" smtClean="0"/>
              <a:t>Delaire</a:t>
            </a:r>
            <a:r>
              <a:rPr lang="en-US" dirty="0" smtClean="0"/>
              <a:t> in 1960 and also uses the chin and forehead for support .</a:t>
            </a:r>
          </a:p>
          <a:p>
            <a:pPr>
              <a:buNone/>
            </a:pPr>
            <a:r>
              <a:rPr lang="en-US" dirty="0" smtClean="0"/>
              <a:t>3.Tubinger model : This is a modified type </a:t>
            </a:r>
            <a:r>
              <a:rPr lang="en-US" dirty="0" err="1" smtClean="0"/>
              <a:t>ofv</a:t>
            </a:r>
            <a:r>
              <a:rPr lang="en-US" dirty="0" smtClean="0"/>
              <a:t> </a:t>
            </a:r>
            <a:r>
              <a:rPr lang="en-US" dirty="0" err="1" smtClean="0"/>
              <a:t>Delaire</a:t>
            </a:r>
            <a:r>
              <a:rPr lang="en-US" dirty="0" smtClean="0"/>
              <a:t> facemask . It consists of a chin cup from which originates two rods that run in the midline and is shaped to avoid the interference of the nose .</a:t>
            </a:r>
            <a:endParaRPr lang="en-US"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endParaRPr lang="en-US" dirty="0"/>
          </a:p>
        </p:txBody>
      </p:sp>
      <p:pic>
        <p:nvPicPr>
          <p:cNvPr id="6146" name="Picture 2" descr="C:\Users\user\Desktop\New folder (2)\20180223_150211.jpg"/>
          <p:cNvPicPr>
            <a:picLocks noGrp="1" noChangeAspect="1" noChangeArrowheads="1"/>
          </p:cNvPicPr>
          <p:nvPr>
            <p:ph idx="1"/>
          </p:nvPr>
        </p:nvPicPr>
        <p:blipFill>
          <a:blip r:embed="rId2" cstate="print"/>
          <a:srcRect/>
          <a:stretch>
            <a:fillRect/>
          </a:stretch>
        </p:blipFill>
        <p:spPr bwMode="auto">
          <a:xfrm>
            <a:off x="5357482" y="990600"/>
            <a:ext cx="3253118" cy="4525963"/>
          </a:xfrm>
          <a:prstGeom prst="rect">
            <a:avLst/>
          </a:prstGeom>
          <a:noFill/>
        </p:spPr>
      </p:pic>
      <p:sp>
        <p:nvSpPr>
          <p:cNvPr id="5" name="Round Diagonal Corner Rectangle 4"/>
          <p:cNvSpPr/>
          <p:nvPr/>
        </p:nvSpPr>
        <p:spPr>
          <a:xfrm>
            <a:off x="533400" y="4114800"/>
            <a:ext cx="4419600" cy="2743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Dalaire</a:t>
            </a:r>
            <a:r>
              <a:rPr lang="en-US" sz="3600" dirty="0" smtClean="0"/>
              <a:t>  Facemask</a:t>
            </a:r>
            <a:endParaRPr lang="en-US" sz="3600" dirty="0"/>
          </a:p>
        </p:txBody>
      </p:sp>
      <p:pic>
        <p:nvPicPr>
          <p:cNvPr id="6" name="Picture 2" descr="C:\Users\user\Desktop\New folder (2)\20180223_150151.jpg"/>
          <p:cNvPicPr>
            <a:picLocks noChangeAspect="1" noChangeArrowheads="1"/>
          </p:cNvPicPr>
          <p:nvPr/>
        </p:nvPicPr>
        <p:blipFill>
          <a:blip r:embed="rId3" cstate="print"/>
          <a:srcRect/>
          <a:stretch>
            <a:fillRect/>
          </a:stretch>
        </p:blipFill>
        <p:spPr bwMode="auto">
          <a:xfrm>
            <a:off x="1524000" y="-76200"/>
            <a:ext cx="3499174" cy="4525963"/>
          </a:xfrm>
          <a:prstGeom prst="rect">
            <a:avLst/>
          </a:prstGeom>
          <a:noFill/>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lstStyle/>
          <a:p>
            <a:endParaRPr lang="en-US" dirty="0"/>
          </a:p>
        </p:txBody>
      </p:sp>
      <p:pic>
        <p:nvPicPr>
          <p:cNvPr id="4098" name="Picture 2" descr="C:\Users\user\Desktop\New folder (2)\20180223_150130.jpg"/>
          <p:cNvPicPr>
            <a:picLocks noGrp="1" noChangeAspect="1" noChangeArrowheads="1"/>
          </p:cNvPicPr>
          <p:nvPr>
            <p:ph idx="1"/>
          </p:nvPr>
        </p:nvPicPr>
        <p:blipFill>
          <a:blip r:embed="rId2" cstate="print"/>
          <a:stretch>
            <a:fillRect/>
          </a:stretch>
        </p:blipFill>
        <p:spPr bwMode="auto">
          <a:xfrm>
            <a:off x="3505123" y="1600200"/>
            <a:ext cx="4343477" cy="4708525"/>
          </a:xfrm>
          <a:prstGeom prst="rect">
            <a:avLst/>
          </a:prstGeom>
          <a:noFill/>
        </p:spPr>
      </p:pic>
      <p:sp>
        <p:nvSpPr>
          <p:cNvPr id="5" name="Rectangle 4"/>
          <p:cNvSpPr/>
          <p:nvPr/>
        </p:nvSpPr>
        <p:spPr>
          <a:xfrm>
            <a:off x="228600" y="1981200"/>
            <a:ext cx="3200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err="1" smtClean="0"/>
              <a:t>Tubinger</a:t>
            </a:r>
            <a:r>
              <a:rPr lang="en-US" sz="3400" dirty="0" smtClean="0"/>
              <a:t> facemask</a:t>
            </a:r>
            <a:endParaRPr lang="en-US" sz="3400" dirty="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endParaRPr lang="en-US" dirty="0"/>
          </a:p>
        </p:txBody>
      </p:sp>
      <p:sp>
        <p:nvSpPr>
          <p:cNvPr id="3" name="Content Placeholder 2"/>
          <p:cNvSpPr>
            <a:spLocks noGrp="1"/>
          </p:cNvSpPr>
          <p:nvPr>
            <p:ph idx="1"/>
          </p:nvPr>
        </p:nvSpPr>
        <p:spPr>
          <a:xfrm>
            <a:off x="457200" y="-30163"/>
            <a:ext cx="8229600" cy="5973763"/>
          </a:xfrm>
        </p:spPr>
        <p:txBody>
          <a:bodyPr/>
          <a:lstStyle/>
          <a:p>
            <a:pPr>
              <a:buNone/>
            </a:pPr>
            <a:r>
              <a:rPr lang="en-US" dirty="0" smtClean="0"/>
              <a:t>4.Petit type of face mask : This is also a modified form of </a:t>
            </a:r>
            <a:r>
              <a:rPr lang="en-US" dirty="0" err="1" smtClean="0"/>
              <a:t>Delaire</a:t>
            </a:r>
            <a:r>
              <a:rPr lang="en-US" dirty="0" smtClean="0"/>
              <a:t> face mask . It consists of a chin cap and a forehead cap with a single rod running in the midline from forehead cap to chin cup.</a:t>
            </a:r>
          </a:p>
          <a:p>
            <a:pPr>
              <a:buNone/>
            </a:pPr>
            <a:endParaRPr lang="en-US" dirty="0"/>
          </a:p>
        </p:txBody>
      </p:sp>
      <p:pic>
        <p:nvPicPr>
          <p:cNvPr id="2050" name="Picture 2" descr="C:\Users\user\Desktop\New folder (2)\20180223_150048.jpg"/>
          <p:cNvPicPr>
            <a:picLocks noChangeAspect="1" noChangeArrowheads="1"/>
          </p:cNvPicPr>
          <p:nvPr/>
        </p:nvPicPr>
        <p:blipFill>
          <a:blip r:embed="rId2" cstate="print"/>
          <a:srcRect/>
          <a:stretch>
            <a:fillRect/>
          </a:stretch>
        </p:blipFill>
        <p:spPr bwMode="auto">
          <a:xfrm>
            <a:off x="0" y="2717356"/>
            <a:ext cx="9144000" cy="4369244"/>
          </a:xfrm>
          <a:prstGeom prst="rect">
            <a:avLst/>
          </a:prstGeom>
          <a:noFill/>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endParaRPr lang="en-US" dirty="0"/>
          </a:p>
        </p:txBody>
      </p:sp>
      <p:pic>
        <p:nvPicPr>
          <p:cNvPr id="3074" name="Picture 2" descr="C:\Users\user\Desktop\New folder (2)\20180223_150110.jpg"/>
          <p:cNvPicPr>
            <a:picLocks noGrp="1" noChangeAspect="1" noChangeArrowheads="1"/>
          </p:cNvPicPr>
          <p:nvPr>
            <p:ph idx="1"/>
          </p:nvPr>
        </p:nvPicPr>
        <p:blipFill>
          <a:blip r:embed="rId2" cstate="print"/>
          <a:srcRect/>
          <a:stretch>
            <a:fillRect/>
          </a:stretch>
        </p:blipFill>
        <p:spPr bwMode="auto">
          <a:xfrm>
            <a:off x="2437335" y="1219200"/>
            <a:ext cx="4269329" cy="4525963"/>
          </a:xfrm>
          <a:prstGeom prst="rect">
            <a:avLst/>
          </a:prstGeom>
          <a:noFill/>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Chin cup </a:t>
            </a:r>
          </a:p>
          <a:p>
            <a:pPr>
              <a:buNone/>
            </a:pPr>
            <a:r>
              <a:rPr lang="en-US" dirty="0" smtClean="0"/>
              <a:t>The chin cup or the chin cap as it is sometimes referred to is an </a:t>
            </a:r>
            <a:r>
              <a:rPr lang="en-US" dirty="0" err="1" smtClean="0"/>
              <a:t>extraoral</a:t>
            </a:r>
            <a:r>
              <a:rPr lang="en-US" dirty="0" smtClean="0"/>
              <a:t> </a:t>
            </a:r>
            <a:r>
              <a:rPr lang="en-US" dirty="0" err="1" smtClean="0"/>
              <a:t>orthopaedic</a:t>
            </a:r>
            <a:r>
              <a:rPr lang="en-US" dirty="0" smtClean="0"/>
              <a:t> device that covers the chin and is connected to a head gear. It is used to restrict the forward and downward growth of the mandible.</a:t>
            </a:r>
            <a:endParaRPr lang="en-US"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endParaRPr lang="en-US" dirty="0"/>
          </a:p>
        </p:txBody>
      </p:sp>
      <p:pic>
        <p:nvPicPr>
          <p:cNvPr id="1026" name="Picture 2" descr="C:\Users\user\Desktop\New folder (2)\20180223_150012.jpg"/>
          <p:cNvPicPr>
            <a:picLocks noGrp="1" noChangeAspect="1" noChangeArrowheads="1"/>
          </p:cNvPicPr>
          <p:nvPr>
            <p:ph idx="1"/>
          </p:nvPr>
        </p:nvPicPr>
        <p:blipFill>
          <a:blip r:embed="rId2" cstate="print"/>
          <a:srcRect/>
          <a:stretch>
            <a:fillRect/>
          </a:stretch>
        </p:blipFill>
        <p:spPr bwMode="auto">
          <a:xfrm>
            <a:off x="3352800" y="1371600"/>
            <a:ext cx="3657600" cy="5105400"/>
          </a:xfrm>
          <a:prstGeom prst="rect">
            <a:avLst/>
          </a:prstGeom>
          <a:noFill/>
        </p:spPr>
      </p:pic>
      <p:sp>
        <p:nvSpPr>
          <p:cNvPr id="5" name="TextBox 4"/>
          <p:cNvSpPr txBox="1"/>
          <p:nvPr/>
        </p:nvSpPr>
        <p:spPr>
          <a:xfrm>
            <a:off x="609600" y="1371600"/>
            <a:ext cx="2057400" cy="923330"/>
          </a:xfrm>
          <a:prstGeom prst="rect">
            <a:avLst/>
          </a:prstGeom>
          <a:noFill/>
        </p:spPr>
        <p:txBody>
          <a:bodyPr wrap="square" rtlCol="0">
            <a:spAutoFit/>
          </a:bodyPr>
          <a:lstStyle/>
          <a:p>
            <a:r>
              <a:rPr lang="en-US" dirty="0" err="1" smtClean="0"/>
              <a:t>A.Occipitalpull</a:t>
            </a:r>
            <a:endParaRPr lang="en-US" dirty="0" smtClean="0"/>
          </a:p>
          <a:p>
            <a:r>
              <a:rPr lang="en-US" dirty="0" smtClean="0"/>
              <a:t>B vertical </a:t>
            </a:r>
            <a:r>
              <a:rPr lang="en-US" dirty="0" err="1" smtClean="0"/>
              <a:t>pullchin</a:t>
            </a:r>
            <a:r>
              <a:rPr lang="en-US" dirty="0" smtClean="0"/>
              <a:t> cup</a:t>
            </a:r>
            <a:endParaRPr lang="en-US" dirty="0"/>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Types of chin cup </a:t>
            </a:r>
          </a:p>
          <a:p>
            <a:pPr>
              <a:buNone/>
            </a:pPr>
            <a:r>
              <a:rPr lang="en-US" dirty="0" smtClean="0"/>
              <a:t>Chin cup are of two types .They are the occipital pull chin cup and the vertical pull chin cup .</a:t>
            </a:r>
          </a:p>
          <a:p>
            <a:pPr>
              <a:buNone/>
            </a:pPr>
            <a:r>
              <a:rPr lang="en-US" dirty="0" smtClean="0"/>
              <a:t>1.Occipital pull chin cup : This type of chin cup derives from the occipital region commonly used in </a:t>
            </a:r>
            <a:r>
              <a:rPr lang="en-US" dirty="0" err="1" smtClean="0"/>
              <a:t>malocclussion</a:t>
            </a:r>
            <a:r>
              <a:rPr lang="en-US" dirty="0" smtClean="0"/>
              <a:t> associated with mild to moderate </a:t>
            </a:r>
            <a:r>
              <a:rPr lang="en-US" dirty="0" err="1" smtClean="0"/>
              <a:t>mandibular</a:t>
            </a:r>
            <a:r>
              <a:rPr lang="en-US" dirty="0" smtClean="0"/>
              <a:t> </a:t>
            </a:r>
            <a:r>
              <a:rPr lang="en-US" dirty="0" err="1" smtClean="0"/>
              <a:t>prognathism</a:t>
            </a:r>
            <a:r>
              <a:rPr lang="en-US" dirty="0" smtClean="0"/>
              <a:t> .</a:t>
            </a:r>
          </a:p>
          <a:p>
            <a:pPr>
              <a:buNone/>
            </a:pPr>
            <a:r>
              <a:rPr lang="en-US" dirty="0" smtClean="0"/>
              <a:t>2.Vertical pull Chin cup : This type of chin cup derives anchorage from parietal region of the head </a:t>
            </a:r>
            <a:endParaRPr lang="en-US"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endParaRPr lang="en-US" dirty="0"/>
          </a:p>
        </p:txBody>
      </p:sp>
      <p:sp>
        <p:nvSpPr>
          <p:cNvPr id="3" name="Content Placeholder 2"/>
          <p:cNvSpPr>
            <a:spLocks noGrp="1"/>
          </p:cNvSpPr>
          <p:nvPr>
            <p:ph idx="1"/>
          </p:nvPr>
        </p:nvSpPr>
        <p:spPr>
          <a:xfrm>
            <a:off x="228600" y="152400"/>
            <a:ext cx="8686800" cy="6477000"/>
          </a:xfrm>
        </p:spPr>
        <p:txBody>
          <a:bodyPr>
            <a:normAutofit/>
          </a:bodyPr>
          <a:lstStyle/>
          <a:p>
            <a:pPr>
              <a:buNone/>
            </a:pPr>
            <a:r>
              <a:rPr lang="en-US" b="1" dirty="0" smtClean="0"/>
              <a:t>Fabrication of the chin cup </a:t>
            </a:r>
          </a:p>
          <a:p>
            <a:pPr>
              <a:buNone/>
            </a:pPr>
            <a:r>
              <a:rPr lang="en-US" dirty="0" smtClean="0"/>
              <a:t>Chin cups are either fabricated individually for the patient or pre fabricated commercially available chin cups can be used .The fabrication of chin cup requires an impressions to be taken of the chin area .</a:t>
            </a:r>
          </a:p>
          <a:p>
            <a:pPr>
              <a:buNone/>
            </a:pPr>
            <a:r>
              <a:rPr lang="en-US" b="1" dirty="0" smtClean="0"/>
              <a:t>Force magnitude and duration of wear</a:t>
            </a:r>
          </a:p>
          <a:p>
            <a:pPr>
              <a:buNone/>
            </a:pPr>
            <a:r>
              <a:rPr lang="en-US" dirty="0" smtClean="0"/>
              <a:t>At the time of appliance delivery a force of 150-300 </a:t>
            </a:r>
            <a:r>
              <a:rPr lang="en-US" dirty="0" err="1" smtClean="0"/>
              <a:t>gms</a:t>
            </a:r>
            <a:r>
              <a:rPr lang="en-US" dirty="0" smtClean="0"/>
              <a:t> per side is used .Over the next 2 months the force is gradually </a:t>
            </a:r>
            <a:r>
              <a:rPr lang="en-US" dirty="0" err="1" smtClean="0"/>
              <a:t>incresed</a:t>
            </a:r>
            <a:r>
              <a:rPr lang="en-US" dirty="0" smtClean="0"/>
              <a:t> to 450-700 </a:t>
            </a:r>
            <a:r>
              <a:rPr lang="en-US" dirty="0" err="1" smtClean="0"/>
              <a:t>gms</a:t>
            </a:r>
            <a:r>
              <a:rPr lang="en-US" dirty="0" smtClean="0"/>
              <a:t> per side .The patient is asked to wear the appliance for  12-14 hrs a day to achieve the desired results.</a:t>
            </a:r>
            <a:endParaRPr lang="en-U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TOPIC- </a:t>
            </a:r>
            <a:endParaRPr lang="en-US" sz="2100" dirty="0" smtClean="0">
              <a:latin typeface="Book Antiqua" panose="02040602050305030304" pitchFamily="18" charset="0"/>
            </a:endParaRPr>
          </a:p>
          <a:p>
            <a:pPr algn="ctr"/>
            <a:r>
              <a:rPr lang="en-US" sz="2100" dirty="0" smtClean="0">
                <a:latin typeface="Book Antiqua" panose="02040602050305030304" pitchFamily="18" charset="0"/>
              </a:rPr>
              <a:t>ORTHOPAEDIC APPLIANCE</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1979156364"/>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1143000"/>
            <a:ext cx="9296400" cy="4709160"/>
          </a:xfrm>
        </p:spPr>
        <p:txBody>
          <a:bodyPr>
            <a:noAutofit/>
          </a:bodyPr>
          <a:lstStyle/>
          <a:p>
            <a:r>
              <a:rPr lang="en-US" sz="2400" dirty="0" err="1"/>
              <a:t>E</a:t>
            </a:r>
            <a:r>
              <a:rPr lang="en-US" sz="2400" dirty="0" err="1" smtClean="0"/>
              <a:t>xtraoral</a:t>
            </a:r>
            <a:r>
              <a:rPr lang="en-US" sz="2400" dirty="0" smtClean="0"/>
              <a:t> </a:t>
            </a:r>
            <a:r>
              <a:rPr lang="en-US" sz="2400" dirty="0"/>
              <a:t>traction devices </a:t>
            </a:r>
            <a:r>
              <a:rPr lang="en-US" sz="2400" i="1" dirty="0" smtClean="0"/>
              <a:t>are those </a:t>
            </a:r>
            <a:r>
              <a:rPr lang="en-US" sz="2400" i="1" dirty="0"/>
              <a:t>that utilize anchorage outside the oral cavity for </a:t>
            </a:r>
            <a:r>
              <a:rPr lang="en-US" sz="2400" i="1" dirty="0" smtClean="0"/>
              <a:t>efficient application </a:t>
            </a:r>
            <a:r>
              <a:rPr lang="en-US" sz="2400" i="1" dirty="0"/>
              <a:t>of force in direction not otherwise possible</a:t>
            </a:r>
            <a:r>
              <a:rPr lang="en-US" sz="2400" dirty="0"/>
              <a:t>. </a:t>
            </a:r>
            <a:endParaRPr lang="en-US" sz="2400" dirty="0" smtClean="0"/>
          </a:p>
          <a:p>
            <a:r>
              <a:rPr lang="en-US" sz="2400" dirty="0" smtClean="0"/>
              <a:t>These</a:t>
            </a:r>
            <a:r>
              <a:rPr lang="en-US" sz="2400" dirty="0"/>
              <a:t> </a:t>
            </a:r>
            <a:r>
              <a:rPr lang="en-US" sz="2400" dirty="0" smtClean="0"/>
              <a:t>appliances </a:t>
            </a:r>
            <a:r>
              <a:rPr lang="en-US" sz="2400" dirty="0"/>
              <a:t>are capable of producing orthodontic and</a:t>
            </a:r>
            <a:br>
              <a:rPr lang="en-US" sz="2400" dirty="0"/>
            </a:br>
            <a:r>
              <a:rPr lang="en-US" sz="2400" dirty="0"/>
              <a:t>orthopedic effects. </a:t>
            </a:r>
            <a:endParaRPr lang="en-US" sz="2400" dirty="0" smtClean="0"/>
          </a:p>
          <a:p>
            <a:r>
              <a:rPr lang="en-US" sz="2400" dirty="0" smtClean="0"/>
              <a:t>Anchorage </a:t>
            </a:r>
            <a:r>
              <a:rPr lang="en-US" sz="2400" dirty="0"/>
              <a:t>obtained outside the oral cavity can </a:t>
            </a:r>
            <a:r>
              <a:rPr lang="en-US" sz="2400" dirty="0" smtClean="0"/>
              <a:t>be based </a:t>
            </a:r>
            <a:r>
              <a:rPr lang="en-US" sz="2400" dirty="0"/>
              <a:t>on different areas as follows:</a:t>
            </a:r>
            <a:br>
              <a:rPr lang="en-US" sz="2400" dirty="0"/>
            </a:br>
            <a:r>
              <a:rPr lang="en-US" sz="2400" dirty="0"/>
              <a:t>• </a:t>
            </a:r>
            <a:r>
              <a:rPr lang="en-US" sz="2400" i="1" dirty="0"/>
              <a:t>Cervical</a:t>
            </a:r>
            <a:r>
              <a:rPr lang="en-US" sz="2400" dirty="0"/>
              <a:t>: Utilizing neck for anchorage (e.g. neck straps)</a:t>
            </a:r>
            <a:br>
              <a:rPr lang="en-US" sz="2400" dirty="0"/>
            </a:br>
            <a:r>
              <a:rPr lang="en-US" sz="2400" dirty="0"/>
              <a:t>• </a:t>
            </a:r>
            <a:r>
              <a:rPr lang="en-US" sz="2400" i="1" dirty="0"/>
              <a:t>Occipital</a:t>
            </a:r>
            <a:r>
              <a:rPr lang="en-US" sz="2400" dirty="0"/>
              <a:t>: Utilizing the occipital region for anchorage</a:t>
            </a:r>
            <a:br>
              <a:rPr lang="en-US" sz="2400" dirty="0"/>
            </a:br>
            <a:r>
              <a:rPr lang="en-US" sz="2400" dirty="0"/>
              <a:t>(e.g. headgears)</a:t>
            </a:r>
            <a:br>
              <a:rPr lang="en-US" sz="2400" dirty="0"/>
            </a:br>
            <a:r>
              <a:rPr lang="en-US" sz="2400" dirty="0"/>
              <a:t>• </a:t>
            </a:r>
            <a:r>
              <a:rPr lang="en-US" sz="2400" i="1" dirty="0"/>
              <a:t>Cranial</a:t>
            </a:r>
            <a:r>
              <a:rPr lang="en-US" sz="2400" dirty="0"/>
              <a:t>: Involving the cranium as a source of anchorage (e.g. high-pull headgears)</a:t>
            </a:r>
            <a:br>
              <a:rPr lang="en-US" sz="2400" dirty="0"/>
            </a:br>
            <a:r>
              <a:rPr lang="en-US" sz="2400" dirty="0"/>
              <a:t>• </a:t>
            </a:r>
            <a:r>
              <a:rPr lang="en-US" sz="2400" i="1" dirty="0"/>
              <a:t>Facial</a:t>
            </a:r>
            <a:r>
              <a:rPr lang="en-US" sz="2400" dirty="0"/>
              <a:t>: Involving aspects of the face as a source </a:t>
            </a:r>
            <a:r>
              <a:rPr lang="en-US" sz="2400" dirty="0" smtClean="0"/>
              <a:t>of anchorage </a:t>
            </a:r>
            <a:r>
              <a:rPr lang="en-US" sz="2400" dirty="0"/>
              <a:t>(e.g. face masks) </a:t>
            </a:r>
            <a:br>
              <a:rPr lang="en-US" sz="2400" dirty="0"/>
            </a:br>
            <a:endParaRPr lang="en-US" sz="2400" dirty="0"/>
          </a:p>
        </p:txBody>
      </p:sp>
    </p:spTree>
    <p:extLst>
      <p:ext uri="{BB962C8B-B14F-4D97-AF65-F5344CB8AC3E}">
        <p14:creationId xmlns:p14="http://schemas.microsoft.com/office/powerpoint/2010/main" val="4003463584"/>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304" y="1303981"/>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152400" y="2470889"/>
            <a:ext cx="8839200" cy="2738628"/>
          </a:xfrm>
        </p:spPr>
        <p:txBody>
          <a:bodyPr>
            <a:noAutofit/>
          </a:bodyPr>
          <a:lstStyle/>
          <a:p>
            <a:r>
              <a:rPr lang="en-US" dirty="0"/>
              <a:t>Textbook of Orthodontics – </a:t>
            </a:r>
            <a:r>
              <a:rPr lang="en-US" dirty="0" err="1"/>
              <a:t>Gurkeerat</a:t>
            </a:r>
            <a:r>
              <a:rPr lang="en-US" dirty="0"/>
              <a:t> Singh, </a:t>
            </a:r>
            <a:r>
              <a:rPr lang="en-US" dirty="0" err="1"/>
              <a:t>Jaypee</a:t>
            </a:r>
            <a:r>
              <a:rPr lang="en-US" dirty="0"/>
              <a:t> Brothers; 2</a:t>
            </a:r>
            <a:r>
              <a:rPr lang="en-US" baseline="30000" dirty="0"/>
              <a:t>nd</a:t>
            </a:r>
            <a:r>
              <a:rPr lang="en-US" dirty="0"/>
              <a:t> Edition </a:t>
            </a:r>
          </a:p>
          <a:p>
            <a:r>
              <a:rPr lang="en-US" dirty="0"/>
              <a:t>Orthodontics – The Art and Science, S.I </a:t>
            </a:r>
            <a:r>
              <a:rPr lang="en-US" dirty="0" err="1"/>
              <a:t>Bhalajhi</a:t>
            </a:r>
            <a:r>
              <a:rPr lang="en-US" dirty="0"/>
              <a:t>, </a:t>
            </a:r>
            <a:r>
              <a:rPr lang="en-US" dirty="0" err="1"/>
              <a:t>AryaMedi</a:t>
            </a:r>
            <a:r>
              <a:rPr lang="en-US" dirty="0"/>
              <a:t> Publishing; 7</a:t>
            </a:r>
            <a:r>
              <a:rPr lang="en-US" baseline="30000" dirty="0"/>
              <a:t>th</a:t>
            </a:r>
            <a:r>
              <a:rPr lang="en-US" dirty="0"/>
              <a:t> Edition</a:t>
            </a:r>
          </a:p>
          <a:p>
            <a:r>
              <a:rPr lang="en-US" dirty="0"/>
              <a:t>Textbook of Orthodontics – Sridhar </a:t>
            </a:r>
            <a:r>
              <a:rPr lang="en-US" dirty="0" err="1"/>
              <a:t>Premkumar</a:t>
            </a:r>
            <a:r>
              <a:rPr lang="en-US" dirty="0"/>
              <a:t>, Elsevier; 1</a:t>
            </a:r>
            <a:r>
              <a:rPr lang="en-US" baseline="30000" dirty="0"/>
              <a:t>st</a:t>
            </a:r>
            <a:r>
              <a:rPr lang="en-US" dirty="0"/>
              <a:t> Edition</a:t>
            </a:r>
          </a:p>
          <a:p>
            <a:r>
              <a:rPr lang="en-US" dirty="0"/>
              <a:t>Orthodontics: Diagnosis and Management of Malocclusion and </a:t>
            </a:r>
            <a:r>
              <a:rPr lang="en-US" dirty="0" err="1"/>
              <a:t>Dentofacial</a:t>
            </a:r>
            <a:r>
              <a:rPr lang="en-US" dirty="0"/>
              <a:t> Deformities – O.P </a:t>
            </a:r>
            <a:r>
              <a:rPr lang="en-US" dirty="0" err="1"/>
              <a:t>Kharbanda</a:t>
            </a:r>
            <a:r>
              <a:rPr lang="en-US" dirty="0"/>
              <a:t>, Elsevier; 1</a:t>
            </a:r>
            <a:r>
              <a:rPr lang="en-US" baseline="30000" dirty="0"/>
              <a:t>st</a:t>
            </a:r>
            <a:r>
              <a:rPr lang="en-US" dirty="0"/>
              <a:t> Edition</a:t>
            </a:r>
          </a:p>
          <a:p>
            <a:pPr marL="0" indent="0">
              <a:buNone/>
            </a:pPr>
            <a:r>
              <a:rPr lang="en-US" sz="2000" dirty="0"/>
              <a:t/>
            </a:r>
            <a:br>
              <a:rPr lang="en-US" sz="2000" dirty="0"/>
            </a:br>
            <a:endParaRPr lang="en-US" sz="2000" dirty="0"/>
          </a:p>
          <a:p>
            <a:endParaRPr lang="en-US" sz="2000" dirty="0"/>
          </a:p>
        </p:txBody>
      </p:sp>
    </p:spTree>
    <p:extLst>
      <p:ext uri="{BB962C8B-B14F-4D97-AF65-F5344CB8AC3E}">
        <p14:creationId xmlns:p14="http://schemas.microsoft.com/office/powerpoint/2010/main" val="461409784"/>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4253735872"/>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dirty="0">
              <a:effectLst/>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953905" y="2645769"/>
          <a:ext cx="6096000" cy="2545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35478058"/>
                    </a:ext>
                  </a:extLst>
                </a:gridCol>
                <a:gridCol w="2032000">
                  <a:extLst>
                    <a:ext uri="{9D8B030D-6E8A-4147-A177-3AD203B41FA5}">
                      <a16:colId xmlns:a16="http://schemas.microsoft.com/office/drawing/2014/main" val="3652206149"/>
                    </a:ext>
                  </a:extLst>
                </a:gridCol>
                <a:gridCol w="2032000">
                  <a:extLst>
                    <a:ext uri="{9D8B030D-6E8A-4147-A177-3AD203B41FA5}">
                      <a16:colId xmlns:a16="http://schemas.microsoft.com/office/drawing/2014/main" val="3828276593"/>
                    </a:ext>
                  </a:extLst>
                </a:gridCol>
              </a:tblGrid>
              <a:tr h="278130">
                <a:tc>
                  <a:txBody>
                    <a:bodyPr/>
                    <a:lstStyle/>
                    <a:p>
                      <a:pPr algn="ctr"/>
                      <a:r>
                        <a:rPr lang="en-US" sz="1400" dirty="0" smtClean="0"/>
                        <a:t>CORE AREAS</a:t>
                      </a:r>
                      <a:endParaRPr lang="en-US" sz="1400" dirty="0"/>
                    </a:p>
                  </a:txBody>
                  <a:tcPr marL="68580" marR="68580" marT="34290" marB="34290"/>
                </a:tc>
                <a:tc>
                  <a:txBody>
                    <a:bodyPr/>
                    <a:lstStyle/>
                    <a:p>
                      <a:pPr algn="ctr"/>
                      <a:r>
                        <a:rPr lang="en-US" sz="1400" dirty="0" smtClean="0"/>
                        <a:t>DOMAIN</a:t>
                      </a:r>
                      <a:endParaRPr lang="en-US" sz="1400" dirty="0"/>
                    </a:p>
                  </a:txBody>
                  <a:tcPr marL="68580" marR="68580" marT="34290" marB="34290"/>
                </a:tc>
                <a:tc>
                  <a:txBody>
                    <a:bodyPr/>
                    <a:lstStyle/>
                    <a:p>
                      <a:pPr algn="ctr"/>
                      <a:r>
                        <a:rPr lang="en-US" sz="1400" dirty="0" smtClean="0"/>
                        <a:t>CATEGORY</a:t>
                      </a:r>
                      <a:endParaRPr lang="en-US" sz="1400" dirty="0"/>
                    </a:p>
                  </a:txBody>
                  <a:tcPr marL="68580" marR="68580" marT="34290" marB="34290"/>
                </a:tc>
                <a:extLst>
                  <a:ext uri="{0D108BD9-81ED-4DB2-BD59-A6C34878D82A}">
                    <a16:rowId xmlns:a16="http://schemas.microsoft.com/office/drawing/2014/main" val="3303900876"/>
                  </a:ext>
                </a:extLst>
              </a:tr>
              <a:tr h="278130">
                <a:tc>
                  <a:txBody>
                    <a:bodyPr/>
                    <a:lstStyle/>
                    <a:p>
                      <a:r>
                        <a:rPr lang="en-US" dirty="0" smtClean="0"/>
                        <a:t>DEFINITIONS</a:t>
                      </a:r>
                      <a:endParaRPr lang="en-US" dirty="0"/>
                    </a:p>
                  </a:txBody>
                  <a:tcPr marL="68580" marR="68580" marT="34290" marB="34290"/>
                </a:tc>
                <a:tc>
                  <a:txBody>
                    <a:bodyPr/>
                    <a:lstStyle/>
                    <a:p>
                      <a:r>
                        <a:rPr lang="en-US" sz="1400" dirty="0" smtClean="0"/>
                        <a:t>AFFECTIVE</a:t>
                      </a:r>
                      <a:endParaRPr lang="en-US" sz="1400" dirty="0"/>
                    </a:p>
                  </a:txBody>
                  <a:tcPr marL="68580" marR="68580" marT="34290" marB="34290"/>
                </a:tc>
                <a:tc>
                  <a:txBody>
                    <a:bodyPr/>
                    <a:lstStyle/>
                    <a:p>
                      <a:r>
                        <a:rPr lang="en-US" sz="1400" dirty="0" smtClean="0"/>
                        <a:t>DESIRE TO KNOW</a:t>
                      </a:r>
                      <a:endParaRPr lang="en-US" sz="1400" dirty="0"/>
                    </a:p>
                  </a:txBody>
                  <a:tcPr marL="68580" marR="68580" marT="34290" marB="34290"/>
                </a:tc>
                <a:extLst>
                  <a:ext uri="{0D108BD9-81ED-4DB2-BD59-A6C34878D82A}">
                    <a16:rowId xmlns:a16="http://schemas.microsoft.com/office/drawing/2014/main" val="4062821912"/>
                  </a:ext>
                </a:extLst>
              </a:tr>
              <a:tr h="278130">
                <a:tc>
                  <a:txBody>
                    <a:bodyPr/>
                    <a:lstStyle/>
                    <a:p>
                      <a:r>
                        <a:rPr lang="en-US" dirty="0" smtClean="0"/>
                        <a:t>BASICS</a:t>
                      </a:r>
                      <a:endParaRPr lang="en-US" dirty="0"/>
                    </a:p>
                  </a:txBody>
                  <a:tcPr marL="68580" marR="68580" marT="34290" marB="34290"/>
                </a:tc>
                <a:tc>
                  <a:txBody>
                    <a:bodyPr/>
                    <a:lstStyle/>
                    <a:p>
                      <a:r>
                        <a:rPr lang="en-US" sz="1400" dirty="0" smtClean="0"/>
                        <a:t>COGNITIVE</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MUST KNOW</a:t>
                      </a:r>
                    </a:p>
                  </a:txBody>
                  <a:tcPr marL="68580" marR="68580" marT="34290" marB="34290"/>
                </a:tc>
                <a:extLst>
                  <a:ext uri="{0D108BD9-81ED-4DB2-BD59-A6C34878D82A}">
                    <a16:rowId xmlns:a16="http://schemas.microsoft.com/office/drawing/2014/main" val="1545171783"/>
                  </a:ext>
                </a:extLst>
              </a:tr>
              <a:tr h="480060">
                <a:tc>
                  <a:txBody>
                    <a:bodyPr/>
                    <a:lstStyle/>
                    <a:p>
                      <a:r>
                        <a:rPr lang="en-US" dirty="0" smtClean="0"/>
                        <a:t>HEADGEAR</a:t>
                      </a:r>
                      <a:endParaRPr lang="en-US" dirty="0"/>
                    </a:p>
                  </a:txBody>
                  <a:tcPr marL="68580" marR="68580" marT="34290" marB="34290"/>
                </a:tc>
                <a:tc>
                  <a:txBody>
                    <a:bodyPr/>
                    <a:lstStyle/>
                    <a:p>
                      <a:r>
                        <a:rPr lang="en-US" sz="1400" dirty="0" smtClean="0"/>
                        <a:t>COGNITIVE</a:t>
                      </a:r>
                      <a:endParaRPr lang="en-US" sz="1400" dirty="0"/>
                    </a:p>
                  </a:txBody>
                  <a:tcPr marL="68580" marR="68580" marT="34290" marB="34290"/>
                </a:tc>
                <a:tc>
                  <a:txBody>
                    <a:bodyPr/>
                    <a:lstStyle/>
                    <a:p>
                      <a:r>
                        <a:rPr lang="en-US" sz="1400" dirty="0" smtClean="0"/>
                        <a:t>MUST KNOW</a:t>
                      </a:r>
                      <a:endParaRPr lang="en-US" sz="1400" dirty="0"/>
                    </a:p>
                  </a:txBody>
                  <a:tcPr marL="68580" marR="68580" marT="34290" marB="34290"/>
                </a:tc>
                <a:extLst>
                  <a:ext uri="{0D108BD9-81ED-4DB2-BD59-A6C34878D82A}">
                    <a16:rowId xmlns:a16="http://schemas.microsoft.com/office/drawing/2014/main" val="218556853"/>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FACEMASK</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COGNITIVE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58370348"/>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CHIN CUP</a:t>
                      </a:r>
                    </a:p>
                    <a:p>
                      <a:endParaRPr lang="en-US"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COGNITIVE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654817772"/>
                  </a:ext>
                </a:extLst>
              </a:tr>
            </a:tbl>
          </a:graphicData>
        </a:graphic>
      </p:graphicFrame>
    </p:spTree>
    <p:extLst>
      <p:ext uri="{BB962C8B-B14F-4D97-AF65-F5344CB8AC3E}">
        <p14:creationId xmlns:p14="http://schemas.microsoft.com/office/powerpoint/2010/main" val="1680433084"/>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endParaRPr lang="en-US" dirty="0"/>
          </a:p>
        </p:txBody>
      </p:sp>
      <p:sp>
        <p:nvSpPr>
          <p:cNvPr id="3" name="Content Placeholder 2"/>
          <p:cNvSpPr>
            <a:spLocks noGrp="1"/>
          </p:cNvSpPr>
          <p:nvPr>
            <p:ph idx="1"/>
          </p:nvPr>
        </p:nvSpPr>
        <p:spPr>
          <a:xfrm>
            <a:off x="457200" y="152400"/>
            <a:ext cx="8534400" cy="6705600"/>
          </a:xfrm>
        </p:spPr>
        <p:txBody>
          <a:bodyPr>
            <a:normAutofit/>
          </a:bodyPr>
          <a:lstStyle/>
          <a:p>
            <a:pPr>
              <a:buNone/>
            </a:pPr>
            <a:r>
              <a:rPr lang="en-US" b="1" i="1" dirty="0" smtClean="0"/>
              <a:t> Face Mask</a:t>
            </a:r>
          </a:p>
          <a:p>
            <a:pPr>
              <a:buNone/>
            </a:pPr>
            <a:r>
              <a:rPr lang="en-US" dirty="0" smtClean="0"/>
              <a:t>Headgears are generally used for the purpose of reinforcement of anchorage or for maxillary </a:t>
            </a:r>
            <a:r>
              <a:rPr lang="en-US" dirty="0" err="1" smtClean="0"/>
              <a:t>distalization</a:t>
            </a:r>
            <a:r>
              <a:rPr lang="en-US" dirty="0" smtClean="0"/>
              <a:t> . However when anterior </a:t>
            </a:r>
            <a:r>
              <a:rPr lang="en-US" dirty="0" err="1" smtClean="0"/>
              <a:t>protractory</a:t>
            </a:r>
            <a:r>
              <a:rPr lang="en-US" dirty="0" smtClean="0"/>
              <a:t> force is required a protraction headgear is </a:t>
            </a:r>
            <a:r>
              <a:rPr lang="en-US" dirty="0" err="1" smtClean="0"/>
              <a:t>used.Facial</a:t>
            </a:r>
            <a:r>
              <a:rPr lang="en-US" dirty="0" smtClean="0"/>
              <a:t> mask therapy has gain </a:t>
            </a:r>
            <a:r>
              <a:rPr lang="en-US" dirty="0" err="1" smtClean="0"/>
              <a:t>ed</a:t>
            </a:r>
            <a:r>
              <a:rPr lang="en-US" dirty="0" smtClean="0"/>
              <a:t> popularly in last decade .The principle of pulling force on the maxillary structures with reciprocal pushing force on the forehead or mandible through facial anchorage is simple and mechanically sound enough to be used as therapeutic procedure for treatment of </a:t>
            </a:r>
            <a:r>
              <a:rPr lang="en-US" dirty="0" err="1" smtClean="0"/>
              <a:t>prognathic</a:t>
            </a:r>
            <a:r>
              <a:rPr lang="en-US" dirty="0" smtClean="0"/>
              <a:t> </a:t>
            </a:r>
            <a:r>
              <a:rPr lang="en-US" dirty="0" err="1" smtClean="0"/>
              <a:t>syndromes,maxillary</a:t>
            </a:r>
            <a:r>
              <a:rPr lang="en-US" dirty="0" smtClean="0"/>
              <a:t> </a:t>
            </a:r>
            <a:r>
              <a:rPr lang="en-US" dirty="0" err="1" smtClean="0"/>
              <a:t>retrusions</a:t>
            </a:r>
            <a:r>
              <a:rPr lang="en-US" dirty="0" smtClean="0"/>
              <a:t> and </a:t>
            </a:r>
            <a:r>
              <a:rPr lang="en-US" dirty="0" err="1" smtClean="0"/>
              <a:t>mandibular</a:t>
            </a:r>
            <a:r>
              <a:rPr lang="en-US" dirty="0" smtClean="0"/>
              <a:t> </a:t>
            </a:r>
            <a:r>
              <a:rPr lang="en-US" dirty="0" err="1" smtClean="0"/>
              <a:t>prognathism</a:t>
            </a:r>
            <a:r>
              <a:rPr lang="en-US" dirty="0" smtClean="0"/>
              <a:t>.</a:t>
            </a:r>
            <a:endParaRPr lang="en-US" dirty="0"/>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t>Indications</a:t>
            </a:r>
          </a:p>
          <a:p>
            <a:pPr>
              <a:buFont typeface="Wingdings" pitchFamily="2" charset="2"/>
              <a:buChar char="§"/>
            </a:pPr>
            <a:r>
              <a:rPr lang="en-US" dirty="0" smtClean="0"/>
              <a:t>It can be used in growing patient having a </a:t>
            </a:r>
            <a:r>
              <a:rPr lang="en-US" dirty="0" err="1" smtClean="0"/>
              <a:t>prognathic</a:t>
            </a:r>
            <a:r>
              <a:rPr lang="en-US" dirty="0" smtClean="0"/>
              <a:t> mandible and a </a:t>
            </a:r>
            <a:r>
              <a:rPr lang="en-US" dirty="0" err="1" smtClean="0"/>
              <a:t>retrusive</a:t>
            </a:r>
            <a:r>
              <a:rPr lang="en-US" dirty="0" smtClean="0"/>
              <a:t> maxilla </a:t>
            </a:r>
          </a:p>
          <a:p>
            <a:pPr>
              <a:buFont typeface="Wingdings" pitchFamily="2" charset="2"/>
              <a:buChar char="§"/>
            </a:pPr>
            <a:r>
              <a:rPr lang="en-US" dirty="0" smtClean="0"/>
              <a:t>It can be used for bending the condylar neck for stimulating </a:t>
            </a:r>
            <a:r>
              <a:rPr lang="en-US" dirty="0" err="1" smtClean="0"/>
              <a:t>temporo</a:t>
            </a:r>
            <a:r>
              <a:rPr lang="en-US" dirty="0" smtClean="0"/>
              <a:t> </a:t>
            </a:r>
            <a:r>
              <a:rPr lang="en-US" dirty="0" err="1" smtClean="0"/>
              <a:t>mandibular</a:t>
            </a:r>
            <a:r>
              <a:rPr lang="en-US" dirty="0" smtClean="0"/>
              <a:t> joint adaptations to posterior </a:t>
            </a:r>
            <a:r>
              <a:rPr lang="en-US" dirty="0" err="1" smtClean="0"/>
              <a:t>dispalacement</a:t>
            </a:r>
            <a:r>
              <a:rPr lang="en-US" dirty="0" smtClean="0"/>
              <a:t> of the chin .</a:t>
            </a:r>
          </a:p>
          <a:p>
            <a:pPr>
              <a:buFont typeface="Wingdings" pitchFamily="2" charset="2"/>
              <a:buChar char="§"/>
            </a:pPr>
            <a:r>
              <a:rPr lang="en-US" dirty="0" smtClean="0"/>
              <a:t>It can be also used for correction of post surgical relapse after </a:t>
            </a:r>
            <a:r>
              <a:rPr lang="en-US" dirty="0" err="1" smtClean="0"/>
              <a:t>osteo</a:t>
            </a:r>
            <a:r>
              <a:rPr lang="en-US" dirty="0" smtClean="0"/>
              <a:t> </a:t>
            </a:r>
            <a:r>
              <a:rPr lang="en-US" dirty="0" err="1" smtClean="0"/>
              <a:t>mies</a:t>
            </a:r>
            <a:r>
              <a:rPr lang="en-US" dirty="0" smtClean="0"/>
              <a:t> .</a:t>
            </a:r>
          </a:p>
          <a:p>
            <a:pPr>
              <a:buFont typeface="Wingdings" pitchFamily="2" charset="2"/>
              <a:buChar char="§"/>
            </a:pPr>
            <a:r>
              <a:rPr lang="en-US" dirty="0" smtClean="0"/>
              <a:t>It can also be used for selective rearrangement of the palatal shelves in cleft patients .</a:t>
            </a:r>
            <a:endParaRPr lang="en-US"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Sites of anchorage </a:t>
            </a:r>
          </a:p>
          <a:p>
            <a:pPr>
              <a:buNone/>
            </a:pPr>
            <a:r>
              <a:rPr lang="en-US" dirty="0" smtClean="0"/>
              <a:t>1.Anchorage from chin : In this type of protraction headgear which is </a:t>
            </a:r>
            <a:r>
              <a:rPr lang="en-US" dirty="0" err="1" smtClean="0"/>
              <a:t>co,,only</a:t>
            </a:r>
            <a:r>
              <a:rPr lang="en-US" dirty="0" smtClean="0"/>
              <a:t> used in Britain , chin cup with posts are employed .As the anchorage is obtained solely from the chin , the force is transmitted to the condylar cartilage and thereby has a disadvantage of altering the growth of mandible.</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2.Anchorage from skull: Certain forms of reverse pull headgears obtain anchorage only from forehead .</a:t>
            </a:r>
          </a:p>
          <a:p>
            <a:pPr>
              <a:buNone/>
            </a:pPr>
            <a:r>
              <a:rPr lang="en-US" dirty="0" smtClean="0"/>
              <a:t>3.Anchorage from Chin &amp;forehead: This face mask makes use of anchorage from both the chin &amp; forehead .</a:t>
            </a:r>
            <a:endParaRPr lang="en-US"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endParaRPr lang="en-US" dirty="0"/>
          </a:p>
        </p:txBody>
      </p:sp>
      <p:sp>
        <p:nvSpPr>
          <p:cNvPr id="3" name="Content Placeholder 2"/>
          <p:cNvSpPr>
            <a:spLocks noGrp="1"/>
          </p:cNvSpPr>
          <p:nvPr>
            <p:ph idx="1"/>
          </p:nvPr>
        </p:nvSpPr>
        <p:spPr>
          <a:xfrm>
            <a:off x="457200" y="0"/>
            <a:ext cx="8229600" cy="6858000"/>
          </a:xfrm>
        </p:spPr>
        <p:txBody>
          <a:bodyPr/>
          <a:lstStyle/>
          <a:p>
            <a:pPr>
              <a:buNone/>
            </a:pPr>
            <a:r>
              <a:rPr lang="en-US" b="1" dirty="0" smtClean="0"/>
              <a:t>Biomechanical considerations</a:t>
            </a:r>
          </a:p>
          <a:p>
            <a:pPr>
              <a:buNone/>
            </a:pPr>
            <a:r>
              <a:rPr lang="en-US" dirty="0" smtClean="0"/>
              <a:t>1.Amount of force : The amount of force required to bring about skeletal changes is </a:t>
            </a:r>
            <a:r>
              <a:rPr lang="en-US" dirty="0" err="1" smtClean="0"/>
              <a:t>abount</a:t>
            </a:r>
            <a:r>
              <a:rPr lang="en-US" dirty="0" smtClean="0"/>
              <a:t> 1 pound per side.</a:t>
            </a:r>
          </a:p>
          <a:p>
            <a:pPr>
              <a:buNone/>
            </a:pPr>
            <a:r>
              <a:rPr lang="en-US" dirty="0" smtClean="0"/>
              <a:t>2.Direction of force: Most authors recommend a 15-20 degree downward pull to the </a:t>
            </a:r>
            <a:r>
              <a:rPr lang="en-US" dirty="0" err="1" smtClean="0"/>
              <a:t>occlusal</a:t>
            </a:r>
            <a:r>
              <a:rPr lang="en-US" dirty="0" smtClean="0"/>
              <a:t> plane to produce a pure forward </a:t>
            </a:r>
            <a:r>
              <a:rPr lang="en-US" dirty="0" err="1" smtClean="0"/>
              <a:t>translatory</a:t>
            </a:r>
            <a:r>
              <a:rPr lang="en-US" dirty="0" smtClean="0"/>
              <a:t> motion of the maxilla .</a:t>
            </a:r>
          </a:p>
          <a:p>
            <a:pPr>
              <a:buNone/>
            </a:pPr>
            <a:r>
              <a:rPr lang="en-US" dirty="0" smtClean="0"/>
              <a:t>3.Duration of force: The time taken to achieve desired results is proportional to the amount of force utilized.</a:t>
            </a:r>
          </a:p>
          <a:p>
            <a:pPr>
              <a:buNone/>
            </a:pPr>
            <a:endParaRPr lang="en-US" dirty="0" smtClean="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lstStyle/>
          <a:p>
            <a:endParaRPr lang="en-US" dirty="0"/>
          </a:p>
        </p:txBody>
      </p:sp>
      <p:sp>
        <p:nvSpPr>
          <p:cNvPr id="3" name="Content Placeholder 2"/>
          <p:cNvSpPr>
            <a:spLocks noGrp="1"/>
          </p:cNvSpPr>
          <p:nvPr>
            <p:ph idx="1"/>
          </p:nvPr>
        </p:nvSpPr>
        <p:spPr>
          <a:xfrm>
            <a:off x="457200" y="0"/>
            <a:ext cx="8382000" cy="6858000"/>
          </a:xfrm>
        </p:spPr>
        <p:txBody>
          <a:bodyPr/>
          <a:lstStyle/>
          <a:p>
            <a:pPr>
              <a:buNone/>
            </a:pPr>
            <a:r>
              <a:rPr lang="en-US" dirty="0" smtClean="0"/>
              <a:t>Frequency of use: Most authors recommend 12-14 hours of wear a day.</a:t>
            </a:r>
          </a:p>
          <a:p>
            <a:pPr>
              <a:buNone/>
            </a:pPr>
            <a:r>
              <a:rPr lang="en-US" dirty="0" smtClean="0"/>
              <a:t>Parts of  reverse pull head gear</a:t>
            </a:r>
          </a:p>
          <a:p>
            <a:pPr>
              <a:buNone/>
            </a:pPr>
            <a:r>
              <a:rPr lang="en-US" dirty="0" smtClean="0"/>
              <a:t>The reverse pull headgear consists of the following parts </a:t>
            </a:r>
          </a:p>
          <a:p>
            <a:pPr>
              <a:buNone/>
            </a:pPr>
            <a:r>
              <a:rPr lang="en-US" dirty="0" smtClean="0"/>
              <a:t>Chin cup : Most protraction headgears obtain anchorage from the chin as well as the forehead . The chin cup is used to take anchorage from the chin area .</a:t>
            </a:r>
          </a:p>
          <a:p>
            <a:pPr>
              <a:buNone/>
            </a:pPr>
            <a:r>
              <a:rPr lang="en-US" dirty="0" smtClean="0"/>
              <a:t>Forehead cap : The forehead support or cap or strap is used to derive anchorage from the forehead.</a:t>
            </a:r>
            <a:endParaRPr lang="en-US" dirty="0"/>
          </a:p>
        </p:txBody>
      </p:sp>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307</TotalTime>
  <Words>979</Words>
  <Application>Microsoft Office PowerPoint</Application>
  <PresentationFormat>On-screen Show (4:3)</PresentationFormat>
  <Paragraphs>78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Book Antiqua</vt:lpstr>
      <vt:lpstr>Calibri</vt:lpstr>
      <vt:lpstr>Lucida Sans</vt:lpstr>
      <vt:lpstr>Times New Roman</vt:lpstr>
      <vt:lpstr>Wingdings</vt:lpstr>
      <vt:lpstr>Wingdings 2</vt:lpstr>
      <vt:lpstr>Wingdings 3</vt:lpstr>
      <vt:lpstr>Apex</vt:lpstr>
      <vt:lpstr>PART II</vt:lpstr>
      <vt:lpstr>PowerPoint Presentation</vt:lpstr>
      <vt:lpstr>Specific learning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REFERENCES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Orthopaedic  Appliances</dc:title>
  <dc:creator>user</dc:creator>
  <cp:lastModifiedBy>Gaurav Agrawal</cp:lastModifiedBy>
  <cp:revision>35</cp:revision>
  <dcterms:created xsi:type="dcterms:W3CDTF">2018-02-23T04:29:52Z</dcterms:created>
  <dcterms:modified xsi:type="dcterms:W3CDTF">2022-05-30T07:45:05Z</dcterms:modified>
</cp:coreProperties>
</file>